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1"/>
  </p:notesMasterIdLst>
  <p:sldIdLst>
    <p:sldId id="257" r:id="rId2"/>
    <p:sldId id="271" r:id="rId3"/>
    <p:sldId id="258" r:id="rId4"/>
    <p:sldId id="375" r:id="rId5"/>
    <p:sldId id="266" r:id="rId6"/>
    <p:sldId id="261" r:id="rId7"/>
    <p:sldId id="371" r:id="rId8"/>
    <p:sldId id="263" r:id="rId9"/>
    <p:sldId id="269" r:id="rId10"/>
  </p:sldIdLst>
  <p:sldSz cx="12192000" cy="6858000"/>
  <p:notesSz cx="6769100" cy="9906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38" autoAdjust="0"/>
  </p:normalViewPr>
  <p:slideViewPr>
    <p:cSldViewPr snapToGrid="0">
      <p:cViewPr varScale="1">
        <p:scale>
          <a:sx n="62" d="100"/>
          <a:sy n="62" d="100"/>
        </p:scale>
        <p:origin x="86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6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E4A8-0079-47F7-99C5-BA8CF1D6CF22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D87A-68D7-4051-8C62-45DEE7964B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08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Varför –För att dagens </a:t>
            </a:r>
            <a:r>
              <a:rPr lang="sv-SE" dirty="0" err="1"/>
              <a:t>huggar</a:t>
            </a:r>
            <a:r>
              <a:rPr lang="sv-SE" dirty="0"/>
              <a:t> hugger med olika skärhastigheter beroende på var stocken hamnar, vilket ger en sämre flis och tar bort möjligheten till reglering under drift.</a:t>
            </a:r>
          </a:p>
          <a:p>
            <a:r>
              <a:rPr lang="sv-SE" dirty="0"/>
              <a:t>Detta leder till stora mängder spill, och en sämre kokprocess för processindustrin</a:t>
            </a:r>
          </a:p>
          <a:p>
            <a:endParaRPr lang="sv-SE" dirty="0"/>
          </a:p>
          <a:p>
            <a:r>
              <a:rPr lang="sv-SE" dirty="0"/>
              <a:t>Det gör också att processindustrin använder mer råvara än nödvändigt, vilket hindrar andra från att ersätta olja med trä, då det kommer att bli brist på fiber.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D87A-68D7-4051-8C62-45DEE7964BB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99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löst hastighetsskillnaden via att hugga på omkretsen i stället för från centrum och ut mot ytterdiametern. </a:t>
            </a:r>
          </a:p>
          <a:p>
            <a:r>
              <a:rPr lang="sv-SE" dirty="0"/>
              <a:t>Fördelen med jämn hastighet på alla knivar som träffar stockar är</a:t>
            </a:r>
          </a:p>
          <a:p>
            <a:pPr lvl="1"/>
            <a:r>
              <a:rPr lang="sv-SE" dirty="0"/>
              <a:t>Jämnare storlek på flisen</a:t>
            </a:r>
          </a:p>
          <a:p>
            <a:pPr lvl="1"/>
            <a:r>
              <a:rPr lang="sv-SE" dirty="0"/>
              <a:t>Möjlighet att justera via hastighet</a:t>
            </a:r>
          </a:p>
          <a:p>
            <a:pPr lvl="1"/>
            <a:r>
              <a:rPr lang="sv-SE" dirty="0"/>
              <a:t>Kan producera flis med hög accept och låga nivåer på pin, spån och övergrov</a:t>
            </a:r>
          </a:p>
          <a:p>
            <a:r>
              <a:rPr lang="sv-SE" dirty="0"/>
              <a:t>Ingen av våra konkurrenter kan producera flis med vår kvalitet, då de använder en annan princip</a:t>
            </a:r>
          </a:p>
          <a:p>
            <a:r>
              <a:rPr lang="sv-SE" dirty="0"/>
              <a:t>Nils </a:t>
            </a:r>
            <a:r>
              <a:rPr lang="sv-SE" dirty="0" err="1"/>
              <a:t>Hartler</a:t>
            </a:r>
            <a:r>
              <a:rPr lang="sv-SE" dirty="0"/>
              <a:t> var inne på detta redan på sextiotalet, men hade en för liten diameter på trumman, vilket gav bågformade </a:t>
            </a:r>
            <a:r>
              <a:rPr lang="sv-SE" dirty="0" err="1"/>
              <a:t>flibitar</a:t>
            </a:r>
            <a:r>
              <a:rPr lang="sv-SE" dirty="0"/>
              <a:t>, vilket ledde till en lägre packningsgrad i kokaren. </a:t>
            </a:r>
          </a:p>
          <a:p>
            <a:r>
              <a:rPr lang="sv-SE" dirty="0"/>
              <a:t>Vår stora diameter löser detta.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D87A-68D7-4051-8C62-45DEE7964BB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Stor trumma som hugghjul</a:t>
            </a:r>
          </a:p>
          <a:p>
            <a:r>
              <a:rPr lang="sv-SE" sz="1200" dirty="0"/>
              <a:t>Kanalen är en patenterad lösning, som krävs för att få det att fungera</a:t>
            </a:r>
          </a:p>
          <a:p>
            <a:r>
              <a:rPr lang="sv-SE" sz="1200" dirty="0"/>
              <a:t>Enormt masströghetsmoment ger jämn hastighet och stabil process</a:t>
            </a:r>
          </a:p>
          <a:p>
            <a:r>
              <a:rPr lang="sv-SE" sz="1200" dirty="0"/>
              <a:t>Masströghetsmomentet ger också lägre effektbehov, ca 50% av konventionell teknik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D87A-68D7-4051-8C62-45DEE7964BB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D87A-68D7-4051-8C62-45DEE7964BB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31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D87A-68D7-4051-8C62-45DEE7964BB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1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Knivarna återanvänds upp till 10 gånger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D87A-68D7-4051-8C62-45DEE7964BB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95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D87A-68D7-4051-8C62-45DEE7964BB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25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41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88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13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33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75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96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19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46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9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08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15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30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23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39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6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94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241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4FC052-F051-41A9-9A33-128DDDBF0D18}" type="datetimeFigureOut">
              <a:rPr lang="sv-SE" smtClean="0"/>
              <a:t>2020-02-21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AE95-76C1-4BC2-9860-55E6B93FE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334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A9A58-CD74-4A36-99AD-37A17CDD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365"/>
            <a:ext cx="10515600" cy="1325563"/>
          </a:xfrm>
        </p:spPr>
        <p:txBody>
          <a:bodyPr/>
          <a:lstStyle/>
          <a:p>
            <a:r>
              <a:rPr lang="sv-SE" sz="3600" dirty="0"/>
              <a:t>En ny typ av </a:t>
            </a:r>
            <a:r>
              <a:rPr lang="sv-SE" sz="3600" dirty="0" err="1"/>
              <a:t>flishugg</a:t>
            </a:r>
            <a:r>
              <a:rPr lang="sv-SE" sz="3600" dirty="0"/>
              <a:t> – Varför?</a:t>
            </a:r>
          </a:p>
        </p:txBody>
      </p:sp>
      <p:pic>
        <p:nvPicPr>
          <p:cNvPr id="16" name="Bildobjekt 15" descr="En bild som visar utomhus, stapel&#10;&#10;Beskrivning genererad med hög exakthet">
            <a:extLst>
              <a:ext uri="{FF2B5EF4-FFF2-40B4-BE49-F238E27FC236}">
                <a16:creationId xmlns:a16="http://schemas.microsoft.com/office/drawing/2014/main" id="{5684C8E5-E8EA-4517-A0CA-8CF5E9975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66881" y="3849209"/>
            <a:ext cx="4538001" cy="300879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6D0E91-7B0D-4371-9D6B-45188947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8" y="2824853"/>
            <a:ext cx="4231673" cy="3855524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AC421952-C220-4330-B8E6-E305A17246B0}"/>
              </a:ext>
            </a:extLst>
          </p:cNvPr>
          <p:cNvSpPr txBox="1"/>
          <p:nvPr/>
        </p:nvSpPr>
        <p:spPr>
          <a:xfrm>
            <a:off x="2055249" y="4416713"/>
            <a:ext cx="73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16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AAAEDBD-1881-436A-A38A-3A45F7142E4E}"/>
              </a:ext>
            </a:extLst>
          </p:cNvPr>
          <p:cNvSpPr txBox="1"/>
          <p:nvPr/>
        </p:nvSpPr>
        <p:spPr>
          <a:xfrm>
            <a:off x="3073502" y="4108318"/>
            <a:ext cx="58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40</a:t>
            </a:r>
          </a:p>
        </p:txBody>
      </p: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D4F13ECD-2B36-479A-8D1B-B312E5B114C3}"/>
              </a:ext>
            </a:extLst>
          </p:cNvPr>
          <p:cNvCxnSpPr>
            <a:cxnSpLocks/>
          </p:cNvCxnSpPr>
          <p:nvPr/>
        </p:nvCxnSpPr>
        <p:spPr>
          <a:xfrm flipV="1">
            <a:off x="2312894" y="4594768"/>
            <a:ext cx="1400376" cy="434432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BBF9EFCB-AF75-40C1-84E6-A3521230BD08}"/>
              </a:ext>
            </a:extLst>
          </p:cNvPr>
          <p:cNvSpPr txBox="1"/>
          <p:nvPr/>
        </p:nvSpPr>
        <p:spPr>
          <a:xfrm>
            <a:off x="295503" y="992907"/>
            <a:ext cx="45917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För att dagens </a:t>
            </a:r>
            <a:r>
              <a:rPr lang="sv-SE" sz="1600" dirty="0" err="1"/>
              <a:t>huggar</a:t>
            </a:r>
            <a:r>
              <a:rPr lang="sv-SE" sz="1600" dirty="0"/>
              <a:t> hugger med olika skärhastigheter beroende på var stocken hamnar, vilket ger en sämre flis och tar bort möjligheten till reglering under drift.</a:t>
            </a:r>
          </a:p>
          <a:p>
            <a:endParaRPr lang="sv-SE" sz="1600" dirty="0"/>
          </a:p>
          <a:p>
            <a:r>
              <a:rPr lang="sv-SE" sz="1600" dirty="0"/>
              <a:t>Detta leder till stora mängder spill, och en sämre kokprocess för processindustrin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F7CA637-5524-4439-8352-959B9828BE5F}"/>
              </a:ext>
            </a:extLst>
          </p:cNvPr>
          <p:cNvSpPr txBox="1"/>
          <p:nvPr/>
        </p:nvSpPr>
        <p:spPr>
          <a:xfrm>
            <a:off x="6636504" y="2313448"/>
            <a:ext cx="4591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Det gör också att processindustrin använder mer råvara än nödvändigt, vilket hindrar andra från att ersätta olja med trä, då det kommer att bli brist på fiber.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65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A9A58-CD74-4A36-99AD-37A17CDD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Principen skiljer sig mot </a:t>
            </a:r>
            <a:r>
              <a:rPr lang="sv-SE" dirty="0" err="1"/>
              <a:t>skivhuggar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76BEC-D399-492D-8123-A50B65C4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8" y="1690688"/>
            <a:ext cx="5900928" cy="4351338"/>
          </a:xfrm>
        </p:spPr>
        <p:txBody>
          <a:bodyPr>
            <a:normAutofit/>
          </a:bodyPr>
          <a:lstStyle/>
          <a:p>
            <a:r>
              <a:rPr lang="sv-SE" dirty="0"/>
              <a:t>Hastigheten alltid exakt på varje stock</a:t>
            </a:r>
          </a:p>
          <a:p>
            <a:pPr lvl="1"/>
            <a:r>
              <a:rPr lang="sv-SE" dirty="0"/>
              <a:t>Jämnare storlek på flisen</a:t>
            </a:r>
          </a:p>
          <a:p>
            <a:pPr lvl="1"/>
            <a:r>
              <a:rPr lang="sv-SE" dirty="0"/>
              <a:t>Möjlighet att justera under drift</a:t>
            </a:r>
          </a:p>
          <a:p>
            <a:pPr lvl="1"/>
            <a:r>
              <a:rPr lang="sv-SE" dirty="0"/>
              <a:t>Hög accept och låga nivåer på pin, spån och övergrov oavsett dimension på stock.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0047E28-2BE8-4CAC-936B-3AF039B1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241" y="1709892"/>
            <a:ext cx="5136504" cy="3532540"/>
          </a:xfrm>
          <a:prstGeom prst="rect">
            <a:avLst/>
          </a:prstGeom>
        </p:spPr>
      </p:pic>
      <p:pic>
        <p:nvPicPr>
          <p:cNvPr id="5" name="Bildobjekt 4" descr="En bild som visar vektorgrafik&#10;&#10;Beskrivning genererad med hög exakthet">
            <a:extLst>
              <a:ext uri="{FF2B5EF4-FFF2-40B4-BE49-F238E27FC236}">
                <a16:creationId xmlns:a16="http://schemas.microsoft.com/office/drawing/2014/main" id="{B2898DDD-D0AA-45EA-88D2-141590678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6096000"/>
            <a:ext cx="114066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48C4D9-A434-4538-95FF-633ECBA0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sv-SE"/>
              <a:t>Vad är det nya ? </a:t>
            </a:r>
            <a:endParaRPr lang="sv-SE" dirty="0"/>
          </a:p>
        </p:txBody>
      </p:sp>
      <p:pic>
        <p:nvPicPr>
          <p:cNvPr id="9" name="Picture 22" descr="MCC Trumhugg 2">
            <a:extLst>
              <a:ext uri="{FF2B5EF4-FFF2-40B4-BE49-F238E27FC236}">
                <a16:creationId xmlns:a16="http://schemas.microsoft.com/office/drawing/2014/main" id="{7D5E9801-1516-41FF-9859-7FFAFDC84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254" b="-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4A537-E513-4584-9777-3E0A9246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65018"/>
            <a:ext cx="3509520" cy="3809998"/>
          </a:xfrm>
        </p:spPr>
        <p:txBody>
          <a:bodyPr>
            <a:normAutofit/>
          </a:bodyPr>
          <a:lstStyle/>
          <a:p>
            <a:r>
              <a:rPr lang="sv-SE" dirty="0"/>
              <a:t>Stor trumma </a:t>
            </a:r>
          </a:p>
          <a:p>
            <a:r>
              <a:rPr lang="sv-SE" dirty="0"/>
              <a:t>Kanalen patenterad</a:t>
            </a:r>
          </a:p>
          <a:p>
            <a:r>
              <a:rPr lang="sv-SE" dirty="0"/>
              <a:t>Reglering patenterad</a:t>
            </a:r>
          </a:p>
          <a:p>
            <a:r>
              <a:rPr lang="sv-SE" dirty="0"/>
              <a:t>Knivsystemet patenterat</a:t>
            </a:r>
          </a:p>
          <a:p>
            <a:r>
              <a:rPr lang="sv-SE" dirty="0"/>
              <a:t>Enormt masströghetsmoment </a:t>
            </a:r>
          </a:p>
          <a:p>
            <a:r>
              <a:rPr lang="sv-SE" dirty="0"/>
              <a:t>Lägre behov av installerad effekt, ca 50% av konventionell teknik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 descr="En bild som visar vektorgrafik&#10;&#10;Beskrivning genererad med hög exakthet">
            <a:extLst>
              <a:ext uri="{FF2B5EF4-FFF2-40B4-BE49-F238E27FC236}">
                <a16:creationId xmlns:a16="http://schemas.microsoft.com/office/drawing/2014/main" id="{3AA2784E-A345-460F-A8F6-080F14E8D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6096000"/>
            <a:ext cx="114066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2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D045C3-390D-4D64-A213-290C98F7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innebär det för er?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30C023-62F8-4528-9201-A12F1AEAA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Minskat spill av spån och pin, ger lägre kost och minskad hantering</a:t>
            </a:r>
          </a:p>
          <a:p>
            <a:r>
              <a:rPr lang="sv-SE" dirty="0"/>
              <a:t>Bättre råvaruutnyttjande </a:t>
            </a:r>
          </a:p>
          <a:p>
            <a:r>
              <a:rPr lang="sv-SE" dirty="0"/>
              <a:t>Ni kan ta bort sållet, och bara ha ett såll för överstora/ övertjocka fraktioner</a:t>
            </a:r>
          </a:p>
          <a:p>
            <a:r>
              <a:rPr lang="sv-SE" dirty="0"/>
              <a:t>Jämnare flis ger bättre kokargång, vilket skapar högre medelproduktion över en årscykel</a:t>
            </a:r>
          </a:p>
          <a:p>
            <a:r>
              <a:rPr lang="sv-SE" dirty="0"/>
              <a:t>Lägre CO2 avtryck per ton massa</a:t>
            </a:r>
          </a:p>
        </p:txBody>
      </p:sp>
    </p:spTree>
    <p:extLst>
      <p:ext uri="{BB962C8B-B14F-4D97-AF65-F5344CB8AC3E}">
        <p14:creationId xmlns:p14="http://schemas.microsoft.com/office/powerpoint/2010/main" val="101887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92CC7-203C-4012-9EA2-5717F295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" y="768928"/>
            <a:ext cx="2819400" cy="18220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Hur</a:t>
            </a:r>
            <a:r>
              <a:rPr lang="en-US" sz="4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ser den </a:t>
            </a:r>
            <a:r>
              <a:rPr lang="en-US" sz="48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ut</a:t>
            </a:r>
            <a:r>
              <a:rPr lang="en-US" sz="4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?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030742-7FC8-41C6-9ECD-013954AAFD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07149" y="0"/>
            <a:ext cx="12391191" cy="6970044"/>
          </a:xfrm>
          <a:prstGeom prst="rect">
            <a:avLst/>
          </a:prstGeom>
          <a:effectLst/>
        </p:spPr>
      </p:pic>
      <p:pic>
        <p:nvPicPr>
          <p:cNvPr id="4" name="Bildobjekt 3" descr="En bild som visar vektorgrafik&#10;&#10;Beskrivning genererad med hög exakthet">
            <a:extLst>
              <a:ext uri="{FF2B5EF4-FFF2-40B4-BE49-F238E27FC236}">
                <a16:creationId xmlns:a16="http://schemas.microsoft.com/office/drawing/2014/main" id="{989BBC8B-93C6-4EDE-AB40-977ECEA5B5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6096000"/>
            <a:ext cx="114066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D900C6-B6F8-429A-8EB7-A44A4FD4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374"/>
            <a:ext cx="12192000" cy="69435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25CE5F-5552-4FBA-A5EC-3E1867BC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92" y="-111753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Maskinens uppbyggnad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3B970D-CC3F-4882-B0A7-3F348CBB93C9}"/>
              </a:ext>
            </a:extLst>
          </p:cNvPr>
          <p:cNvSpPr txBox="1"/>
          <p:nvPr/>
        </p:nvSpPr>
        <p:spPr>
          <a:xfrm>
            <a:off x="8180438" y="961772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Hugghjul och kåpa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32848FD-44B4-4C68-A507-2AEE07C7E3F6}"/>
              </a:ext>
            </a:extLst>
          </p:cNvPr>
          <p:cNvSpPr txBox="1"/>
          <p:nvPr/>
        </p:nvSpPr>
        <p:spPr>
          <a:xfrm>
            <a:off x="665832" y="210195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Växellådor och elmotorer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7B930CA-A420-4DBC-B2BC-0620F2A62D6D}"/>
              </a:ext>
            </a:extLst>
          </p:cNvPr>
          <p:cNvSpPr txBox="1"/>
          <p:nvPr/>
        </p:nvSpPr>
        <p:spPr>
          <a:xfrm>
            <a:off x="6013566" y="488240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  <a:highlight>
                  <a:srgbClr val="FFFF00"/>
                </a:highlight>
              </a:rPr>
              <a:t>Motstå</a:t>
            </a:r>
            <a:r>
              <a:rPr lang="sv-SE" dirty="0" err="1">
                <a:solidFill>
                  <a:schemeClr val="bg1"/>
                </a:solidFill>
              </a:rPr>
              <a:t>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49C87DD-ADFC-4CDB-B73F-7779F1DDEEFD}"/>
              </a:ext>
            </a:extLst>
          </p:cNvPr>
          <p:cNvSpPr txBox="1"/>
          <p:nvPr/>
        </p:nvSpPr>
        <p:spPr>
          <a:xfrm>
            <a:off x="8619902" y="2236956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Gångplan för postning </a:t>
            </a:r>
          </a:p>
          <a:p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och underhåll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BA67959-BB85-45CA-8FDF-3E1104626B65}"/>
              </a:ext>
            </a:extLst>
          </p:cNvPr>
          <p:cNvSpPr txBox="1"/>
          <p:nvPr/>
        </p:nvSpPr>
        <p:spPr>
          <a:xfrm>
            <a:off x="1102353" y="557293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Drift </a:t>
            </a:r>
            <a:r>
              <a:rPr lang="sv-SE" dirty="0" err="1">
                <a:solidFill>
                  <a:schemeClr val="bg1"/>
                </a:solidFill>
                <a:highlight>
                  <a:srgbClr val="FFFF00"/>
                </a:highlight>
              </a:rPr>
              <a:t>inbana</a:t>
            </a:r>
            <a:endParaRPr lang="sv-S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D20448B-8456-4026-B80C-660FC000E5FF}"/>
              </a:ext>
            </a:extLst>
          </p:cNvPr>
          <p:cNvSpPr txBox="1"/>
          <p:nvPr/>
        </p:nvSpPr>
        <p:spPr>
          <a:xfrm>
            <a:off x="7768624" y="6104853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highlight>
                  <a:srgbClr val="FFFF00"/>
                </a:highlight>
              </a:rPr>
              <a:t>Fundament och flisficka</a:t>
            </a:r>
          </a:p>
        </p:txBody>
      </p:sp>
      <p:pic>
        <p:nvPicPr>
          <p:cNvPr id="11" name="Bildobjekt 10" descr="En bild som visar vektorgrafik&#10;&#10;Beskrivning genererad med hög exakthet">
            <a:extLst>
              <a:ext uri="{FF2B5EF4-FFF2-40B4-BE49-F238E27FC236}">
                <a16:creationId xmlns:a16="http://schemas.microsoft.com/office/drawing/2014/main" id="{823B0052-AD71-4B73-B1F7-398CDEACE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6096000"/>
            <a:ext cx="114066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4F803-A169-47EB-B106-49494986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karta, text&#10;&#10;Automatiskt genererad beskrivning">
            <a:extLst>
              <a:ext uri="{FF2B5EF4-FFF2-40B4-BE49-F238E27FC236}">
                <a16:creationId xmlns:a16="http://schemas.microsoft.com/office/drawing/2014/main" id="{F62F6B01-3663-43B4-ABFF-A2DE22361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3" y="98323"/>
            <a:ext cx="13301951" cy="7482348"/>
          </a:xfrm>
        </p:spPr>
      </p:pic>
    </p:spTree>
    <p:extLst>
      <p:ext uri="{BB962C8B-B14F-4D97-AF65-F5344CB8AC3E}">
        <p14:creationId xmlns:p14="http://schemas.microsoft.com/office/powerpoint/2010/main" val="194428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79C46-FADB-478C-827B-64C5027D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41" y="109720"/>
            <a:ext cx="480203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600" dirty="0"/>
              <a:t>Hur skiljer sig postningen från </a:t>
            </a:r>
            <a:r>
              <a:rPr lang="sv-SE" sz="3600" dirty="0" err="1"/>
              <a:t>Skivhuggar</a:t>
            </a:r>
            <a:r>
              <a:rPr lang="sv-SE" sz="3600" dirty="0"/>
              <a:t>? </a:t>
            </a:r>
          </a:p>
        </p:txBody>
      </p:sp>
      <p:pic>
        <p:nvPicPr>
          <p:cNvPr id="5" name="Bildobjekt 4" descr="En bild som visar inomhus&#10;&#10;Beskrivning genererad med mycket hög exakthet">
            <a:extLst>
              <a:ext uri="{FF2B5EF4-FFF2-40B4-BE49-F238E27FC236}">
                <a16:creationId xmlns:a16="http://schemas.microsoft.com/office/drawing/2014/main" id="{21BBC8F2-B948-4D4F-83FA-ACF18D173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2" r="-1" b="14600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92AC0-A5C2-4134-B31F-3994E7D5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928351"/>
            <a:ext cx="5527964" cy="46490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MCS knivar, gjorda för upp till 10 ggr omslipning innan kassation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Rätt arbetshöjd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Fler knivar 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Utförs hälften av gångerna</a:t>
            </a:r>
          </a:p>
          <a:p>
            <a:pPr>
              <a:lnSpc>
                <a:spcPct val="90000"/>
              </a:lnSpc>
            </a:pPr>
            <a:r>
              <a:rPr lang="sv-SE" sz="2400" dirty="0" err="1"/>
              <a:t>Condition</a:t>
            </a:r>
            <a:r>
              <a:rPr lang="sv-SE" sz="2400" dirty="0"/>
              <a:t> </a:t>
            </a:r>
            <a:r>
              <a:rPr lang="sv-SE" sz="2400" dirty="0" err="1"/>
              <a:t>Monitoring</a:t>
            </a:r>
            <a:r>
              <a:rPr lang="sv-SE" sz="2400" dirty="0"/>
              <a:t> tillval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Konventionella knivsystem kan användas.</a:t>
            </a:r>
            <a:endParaRPr lang="sv-SE" dirty="0"/>
          </a:p>
        </p:txBody>
      </p:sp>
      <p:pic>
        <p:nvPicPr>
          <p:cNvPr id="6" name="Bildobjekt 5" descr="En bild som visar vektorgrafik&#10;&#10;Beskrivning genererad med hög exakthet">
            <a:extLst>
              <a:ext uri="{FF2B5EF4-FFF2-40B4-BE49-F238E27FC236}">
                <a16:creationId xmlns:a16="http://schemas.microsoft.com/office/drawing/2014/main" id="{AE6D6CF4-9407-4987-AEF8-F2873DDB1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6096000"/>
            <a:ext cx="114066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A94D3-1CA8-4E9B-B0A4-1871DE4E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Summa summarum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87F4ED-E02E-4C21-8354-311448E21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princip</a:t>
            </a:r>
          </a:p>
          <a:p>
            <a:r>
              <a:rPr lang="sv-SE" dirty="0"/>
              <a:t>Beprövade komponenter</a:t>
            </a:r>
          </a:p>
          <a:p>
            <a:r>
              <a:rPr lang="sv-SE" dirty="0"/>
              <a:t>Högre kapacitet med bättre resultat på flisen</a:t>
            </a:r>
          </a:p>
          <a:p>
            <a:r>
              <a:rPr lang="sv-SE" dirty="0"/>
              <a:t>Sparar råvara</a:t>
            </a:r>
          </a:p>
          <a:p>
            <a:r>
              <a:rPr lang="sv-SE" dirty="0"/>
              <a:t>Väldokumenterade resultat av oberoende forskare</a:t>
            </a:r>
          </a:p>
          <a:p>
            <a:r>
              <a:rPr lang="sv-SE" dirty="0"/>
              <a:t>Enklare liv för operatören </a:t>
            </a:r>
          </a:p>
          <a:p>
            <a:r>
              <a:rPr lang="sv-SE" dirty="0"/>
              <a:t>Bättre resultat för bruket, högre vinst med mindre miljöpåverkan</a:t>
            </a:r>
          </a:p>
          <a:p>
            <a:r>
              <a:rPr lang="sv-SE" dirty="0"/>
              <a:t>Svenska arbetstillfällen </a:t>
            </a:r>
          </a:p>
        </p:txBody>
      </p:sp>
      <p:pic>
        <p:nvPicPr>
          <p:cNvPr id="4" name="Bildobjekt 3" descr="En bild som visar vektorgrafik&#10;&#10;Beskrivning genererad med hög exakthet">
            <a:extLst>
              <a:ext uri="{FF2B5EF4-FFF2-40B4-BE49-F238E27FC236}">
                <a16:creationId xmlns:a16="http://schemas.microsoft.com/office/drawing/2014/main" id="{3A26477B-4B3B-444E-9C11-CA1DBAD60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6096000"/>
            <a:ext cx="114066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56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529</Words>
  <Application>Microsoft Office PowerPoint</Application>
  <PresentationFormat>Bredbild</PresentationFormat>
  <Paragraphs>75</Paragraphs>
  <Slides>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1_Jon</vt:lpstr>
      <vt:lpstr>En ny typ av flishugg – Varför?</vt:lpstr>
      <vt:lpstr>Principen skiljer sig mot skivhuggar</vt:lpstr>
      <vt:lpstr>Vad är det nya ? </vt:lpstr>
      <vt:lpstr>Vad innebär det för er? </vt:lpstr>
      <vt:lpstr>Hur ser den ut ? </vt:lpstr>
      <vt:lpstr>Maskinens uppbyggnad</vt:lpstr>
      <vt:lpstr>PowerPoint-presentation</vt:lpstr>
      <vt:lpstr>Hur skiljer sig postningen från Skivhuggar? </vt:lpstr>
      <vt:lpstr>Summa summarum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Channel Sweden AB</dc:title>
  <dc:creator>Nicklas Boström</dc:creator>
  <cp:lastModifiedBy>Nicklas Boström</cp:lastModifiedBy>
  <cp:revision>78</cp:revision>
  <cp:lastPrinted>2019-04-09T11:21:51Z</cp:lastPrinted>
  <dcterms:created xsi:type="dcterms:W3CDTF">2019-04-07T18:52:40Z</dcterms:created>
  <dcterms:modified xsi:type="dcterms:W3CDTF">2020-02-21T06:50:24Z</dcterms:modified>
</cp:coreProperties>
</file>